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65" r:id="rId5"/>
    <p:sldId id="263" r:id="rId6"/>
    <p:sldId id="264" r:id="rId7"/>
    <p:sldId id="259" r:id="rId8"/>
    <p:sldId id="260" r:id="rId9"/>
    <p:sldId id="266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1E5C8-A971-4F51-8134-2786F7648A4A}" v="13" dt="2023-01-29T20:33:18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11:56:26.03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C1BFA90-C383-47FE-B9DF-601C5E94B613}" emma:medium="tactile" emma:mode="ink">
          <msink:context xmlns:msink="http://schemas.microsoft.com/ink/2010/main" type="inkDrawing" rotatedBoundingBox="33964,10913 33986,10938 33973,10949 33952,10925" shapeName="Other"/>
        </emma:interpretation>
      </emma:emma>
    </inkml:annotationXML>
    <inkml:trace contextRef="#ctx0" brushRef="#br0">23 0 512 0,'0'0'0'0,"0"0"0"0,0 0 0 0,0 0 0 0,0 0 0 16,0 0 0-16,0 0 0 0,0 0 0 15,0 0 0-15,0 24 0 0,0-24 0 16,0 0 0-16,0 0 0 0,0 0 0 16,0 0 0-16,0 0 0 0,0 0 0 0,0 0 0 15,0-24 0-15,0 24 0 0,-23 0 0 16,23 0 0-16,0 0 0 0,0 0 0 0,0 0 0 15,0 0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1-30T11:56:37.2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31C52FE-8BE4-41C3-86C0-2AF99D905846}" emma:medium="tactile" emma:mode="ink">
          <msink:context xmlns:msink="http://schemas.microsoft.com/ink/2010/main" type="inkDrawing" rotatedBoundingBox="7179,18757 7201,18829 7185,18834 7164,18762" shapeName="Other"/>
        </emma:interpretation>
      </emma:emma>
    </inkml:annotationXML>
    <inkml:trace contextRef="#ctx0" brushRef="#br0">24 72 0,'0'-48'0,"-24"24"0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1-30T11:50:56.44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EFDB606-89F6-42C8-A119-CFA0E0E0807F}" emma:medium="tactile" emma:mode="ink">
          <msink:context xmlns:msink="http://schemas.microsoft.com/ink/2010/main" type="inkDrawing" rotatedBoundingBox="22763,6110 22778,6110 22778,6125 22763,6125" shapeName="Other"/>
        </emma:interpretation>
      </emma:emma>
    </inkml:annotationXML>
    <inkml:trace contextRef="#ctx0" brushRef="#br0">0 0 0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11:56:54.54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F8E2B8E-B787-4DB1-B8BC-070D1205519E}" emma:medium="tactile" emma:mode="ink">
          <msink:context xmlns:msink="http://schemas.microsoft.com/ink/2010/main" type="inkDrawing" rotatedBoundingBox="27987,8596 28059,8589 28061,8615 27989,8621" shapeName="Other"/>
        </emma:interpretation>
      </emma:emma>
    </inkml:annotationXML>
    <inkml:trace contextRef="#ctx0" brushRef="#br0">73 0 512 0,'0'0'0'0,"0"0"0"0,-26 0 0 15,26 0 0-15,0 0 0 0,0 0 0 16,0 0 0-16,0 0 0 0,-24 0 0 0,24 0 0 16,0 0 0-16,0 0 0 0,0 0 0 15,0 0 0-15,0 0 0 0,0 24 0 16,0-24 0-16,0 0 0 0,-23-24 0 0,23 24 0 15,0 0 0-15,0 0 0 0,0 0 0 16,0 0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11:56:55.36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4BF6304-A56F-4A81-8E94-D1109EF4F64C}" emma:medium="tactile" emma:mode="ink">
          <msink:context xmlns:msink="http://schemas.microsoft.com/ink/2010/main" type="inkDrawing" rotatedBoundingBox="30879,7627 30931,7582 30944,7597 30891,7642" shapeName="Other"/>
        </emma:interpretation>
      </emma:emma>
    </inkml:annotationXML>
    <inkml:trace contextRef="#ctx0" brushRef="#br0">26 25 512 0,'0'0'0'0,"0"0"0"0,0 0 0 0,0 0 0 16,-26 0 0-16,26 0 0 0,0 0 0 16,0 0 0-16,0 0 0 0,0 0 0 15,0 0 0-15,0 0 0 0,0 0 0 16,0 0 0-16,0 0 0 0,0 23 0 0,0-23 0 15,0 0 0-15,0 0 0 0,0 0 0 16,0 0 0-16,0 0 0 0,0 0 0 16,0 0 0-16,0-23 0 0,0 23 0 15,0 0 0-15,0 0 0 0,0 0 0 16,26-25 0-16,-26 25 0 0,0 0 0 0,24 0 0 16,-24 0 0-16,0 0 0 0,0 0 0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11:56:56.1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C35F2FC-950E-47C2-BD59-08AB09702A47}" emma:medium="tactile" emma:mode="ink">
          <msink:context xmlns:msink="http://schemas.microsoft.com/ink/2010/main" type="inkDrawing" rotatedBoundingBox="31260,7960 31275,7960 31275,7975 31260,7975" shapeName="Other"/>
        </emma:interpretation>
      </emma:emma>
    </inkml:annotationXML>
    <inkml:trace contextRef="#ctx0" brushRef="#br0">0 0 512 0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11:56:55.84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4F3BA8D-F453-4A18-ACB1-FC503D8FA50C}" emma:medium="tactile" emma:mode="ink">
          <msink:context xmlns:msink="http://schemas.microsoft.com/ink/2010/main" type="inkDrawing" rotatedBoundingBox="31649,8083 31649,8130 31634,8130 31634,8083" shapeName="Other"/>
        </emma:interpretation>
      </emma:emma>
    </inkml:annotationXML>
    <inkml:trace contextRef="#ctx0" brushRef="#br0">0 24 512 0,'0'0'0'0,"0"0"0"0,0 0 0 15,0 0 0-15,0 0 0 0,0 0 0 0,0 0 0 16,0 0 0-16,0 0 0 0,0 0 0 15,0 0 0-15,0 0 0 0,0 0 0 16,0 23 0-16,0-23 0 0,0 0 0 16,0 0 0-16,0 0 0 0,0 0 0 0,0 0 0 15,0 0 0-15,0 0 0 0,0 0 0 16,0 0 0-16,0 0 0 0,0 0 0 0,0 0 0 16,0 0 0-16,0 0 0 0,0 0 0 15,0 0 0-15,0 0 0 0,0 0 0 16,0 0 0-16,0 0 0 0,0 0 0 0,0 0 0 15,0 0 0-15,0-23 0 0,0 23 0 0,0 0 0 16,0 0 0-16,0 0 0 0,0 0 0 16,0-24 0-16,0 24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F" name="resolution" value="41.73806" units="1/in"/>
          <inkml:channelProperty channel="T" name="resolution" value="1" units="1/dev"/>
        </inkml:channelProperties>
      </inkml:inkSource>
      <inkml:timestamp xml:id="ts0" timeString="2023-01-30T20:41:19.97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D23DA89-F879-45C7-911A-15284865DD20}" emma:medium="tactile" emma:mode="ink">
          <msink:context xmlns:msink="http://schemas.microsoft.com/ink/2010/main" type="inkDrawing" rotatedBoundingBox="17250,13608 17401,13770 17389,13782 17237,13619" semanticType="callout" shapeName="Other"/>
        </emma:interpretation>
      </emma:emma>
    </inkml:annotationXML>
    <inkml:trace contextRef="#ctx0" brushRef="#br0">0 0 512 0,'0'0'0'0,"0"25"0"0,24-1 0 0,1-1 0 16,-2 3 0-16,2-4 0 0,-1 2 0 15,0 1 0-15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June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9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June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5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June 15,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June 15,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6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bo.org/festival-of-hope/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festivalofhope.co.uk/about/" TargetMode="External"/><Relationship Id="rId5" Type="http://schemas.openxmlformats.org/officeDocument/2006/relationships/hyperlink" Target="https://media-is-hope.org/" TargetMode="External"/><Relationship Id="rId4" Type="http://schemas.openxmlformats.org/officeDocument/2006/relationships/hyperlink" Target="https://www.who.int/initiatives/eios/global-technical-meeting-2019/presentations/social-media-hope-or-hyp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2" Type="http://schemas.openxmlformats.org/officeDocument/2006/relationships/audio" Target="../media/media6.m4a"/><Relationship Id="rId16" Type="http://schemas.openxmlformats.org/officeDocument/2006/relationships/image" Target="../media/image9.emf"/><Relationship Id="rId1" Type="http://schemas.microsoft.com/office/2007/relationships/media" Target="../media/media6.m4a"/><Relationship Id="rId6" Type="http://schemas.openxmlformats.org/officeDocument/2006/relationships/image" Target="../media/image4.emf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6.emf"/><Relationship Id="rId19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4">
            <a:extLst>
              <a:ext uri="{FF2B5EF4-FFF2-40B4-BE49-F238E27FC236}">
                <a16:creationId xmlns:a16="http://schemas.microsoft.com/office/drawing/2014/main" id="{7FEECB93-933C-477B-BC7D-C2F2F627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estive decorations">
            <a:extLst>
              <a:ext uri="{FF2B5EF4-FFF2-40B4-BE49-F238E27FC236}">
                <a16:creationId xmlns:a16="http://schemas.microsoft.com/office/drawing/2014/main" id="{E6D1FB34-4F7C-CFB0-CE49-1713424C9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46">
            <a:extLst>
              <a:ext uri="{FF2B5EF4-FFF2-40B4-BE49-F238E27FC236}">
                <a16:creationId xmlns:a16="http://schemas.microsoft.com/office/drawing/2014/main" id="{497BC505-FE0C-4637-A29D-B71DFB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537FC6-C9B7-9925-4EB3-F3CA544AB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55847"/>
            <a:ext cx="5015638" cy="2068553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Festiwal nadziei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8A79FB-1712-27CA-0F72-63B1ECA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Georgia Pro" panose="02040502050405020303" pitchFamily="18" charset="0"/>
              </a:rPr>
              <a:t>klasa 7b</a:t>
            </a:r>
          </a:p>
        </p:txBody>
      </p:sp>
      <p:grpSp>
        <p:nvGrpSpPr>
          <p:cNvPr id="61" name="Group 48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3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66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346AB89-062C-0E89-77BE-D512D6580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8516" y="6224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"/>
    </mc:Choice>
    <mc:Fallback xmlns="">
      <p:transition spd="slow" advTm="5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58D3F4-AD3E-4263-85BF-7EB712458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83AC10-A272-4982-A610-DDA728D7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FDED66-1461-4834-9923-32998674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5815" y="0"/>
            <a:ext cx="11196185" cy="6858000"/>
          </a:xfrm>
          <a:custGeom>
            <a:avLst/>
            <a:gdLst>
              <a:gd name="connsiteX0" fmla="*/ 678180 w 11196185"/>
              <a:gd name="connsiteY0" fmla="*/ 0 h 6858000"/>
              <a:gd name="connsiteX1" fmla="*/ 10577581 w 11196185"/>
              <a:gd name="connsiteY1" fmla="*/ 0 h 6858000"/>
              <a:gd name="connsiteX2" fmla="*/ 10716113 w 11196185"/>
              <a:gd name="connsiteY2" fmla="*/ 294338 h 6858000"/>
              <a:gd name="connsiteX3" fmla="*/ 11040720 w 11196185"/>
              <a:gd name="connsiteY3" fmla="*/ 992736 h 6858000"/>
              <a:gd name="connsiteX4" fmla="*/ 11188414 w 11196185"/>
              <a:gd name="connsiteY4" fmla="*/ 1350314 h 6858000"/>
              <a:gd name="connsiteX5" fmla="*/ 11196185 w 11196185"/>
              <a:gd name="connsiteY5" fmla="*/ 1382182 h 6858000"/>
              <a:gd name="connsiteX6" fmla="*/ 11196185 w 11196185"/>
              <a:gd name="connsiteY6" fmla="*/ 4121434 h 6858000"/>
              <a:gd name="connsiteX7" fmla="*/ 11176802 w 11196185"/>
              <a:gd name="connsiteY7" fmla="*/ 4304566 h 6858000"/>
              <a:gd name="connsiteX8" fmla="*/ 10289429 w 11196185"/>
              <a:gd name="connsiteY8" fmla="*/ 5937296 h 6858000"/>
              <a:gd name="connsiteX9" fmla="*/ 9411880 w 11196185"/>
              <a:gd name="connsiteY9" fmla="*/ 6851146 h 6858000"/>
              <a:gd name="connsiteX10" fmla="*/ 9402883 w 11196185"/>
              <a:gd name="connsiteY10" fmla="*/ 6858000 h 6858000"/>
              <a:gd name="connsiteX11" fmla="*/ 1880709 w 11196185"/>
              <a:gd name="connsiteY11" fmla="*/ 6858000 h 6858000"/>
              <a:gd name="connsiteX12" fmla="*/ 1838993 w 11196185"/>
              <a:gd name="connsiteY12" fmla="*/ 6821023 h 6858000"/>
              <a:gd name="connsiteX13" fmla="*/ 1110605 w 11196185"/>
              <a:gd name="connsiteY13" fmla="*/ 6101023 h 6858000"/>
              <a:gd name="connsiteX14" fmla="*/ 0 w 11196185"/>
              <a:gd name="connsiteY14" fmla="*/ 3022953 h 6858000"/>
              <a:gd name="connsiteX15" fmla="*/ 653297 w 11196185"/>
              <a:gd name="connsiteY15" fmla="*/ 431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96185" h="6858000">
                <a:moveTo>
                  <a:pt x="678180" y="0"/>
                </a:moveTo>
                <a:lnTo>
                  <a:pt x="10577581" y="0"/>
                </a:lnTo>
                <a:lnTo>
                  <a:pt x="10716113" y="294338"/>
                </a:lnTo>
                <a:cubicBezTo>
                  <a:pt x="10820232" y="519974"/>
                  <a:pt x="10926393" y="755332"/>
                  <a:pt x="11040720" y="992736"/>
                </a:cubicBezTo>
                <a:cubicBezTo>
                  <a:pt x="11101967" y="1099159"/>
                  <a:pt x="11150454" y="1219908"/>
                  <a:pt x="11188414" y="1350314"/>
                </a:cubicBezTo>
                <a:lnTo>
                  <a:pt x="11196185" y="1382182"/>
                </a:lnTo>
                <a:lnTo>
                  <a:pt x="11196185" y="4121434"/>
                </a:lnTo>
                <a:lnTo>
                  <a:pt x="11176802" y="4304566"/>
                </a:lnTo>
                <a:cubicBezTo>
                  <a:pt x="11053990" y="5160104"/>
                  <a:pt x="10546664" y="5536165"/>
                  <a:pt x="10289429" y="5937296"/>
                </a:cubicBezTo>
                <a:cubicBezTo>
                  <a:pt x="10175102" y="6195166"/>
                  <a:pt x="9816937" y="6534516"/>
                  <a:pt x="9411880" y="6851146"/>
                </a:cubicBezTo>
                <a:lnTo>
                  <a:pt x="9402883" y="6858000"/>
                </a:lnTo>
                <a:lnTo>
                  <a:pt x="1880709" y="6858000"/>
                </a:lnTo>
                <a:lnTo>
                  <a:pt x="1838993" y="6821023"/>
                </a:lnTo>
                <a:cubicBezTo>
                  <a:pt x="1404461" y="6426943"/>
                  <a:pt x="1110605" y="6101023"/>
                  <a:pt x="1110605" y="6101023"/>
                </a:cubicBezTo>
                <a:cubicBezTo>
                  <a:pt x="816622" y="5544351"/>
                  <a:pt x="0" y="3776098"/>
                  <a:pt x="0" y="3022953"/>
                </a:cubicBezTo>
                <a:cubicBezTo>
                  <a:pt x="0" y="2171572"/>
                  <a:pt x="195989" y="894500"/>
                  <a:pt x="653297" y="4311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EE5F9D-C178-EFFB-B7AB-7EAD3D81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2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l-PL" sz="3200" dirty="0">
                <a:latin typeface="+mn-lt"/>
              </a:rPr>
              <a:t>Co to jest nadzieja?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607CD53-0FF9-47E9-94AD-2BF64BA8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198004" y="426519"/>
            <a:ext cx="2955087" cy="2765998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2B6E1-4E56-60C6-6EB0-653F8190F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026" y="2541600"/>
            <a:ext cx="4991962" cy="321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„Nadzieja to zdolność dostrzeżenia, że ​​pomimo ciemności jest światło”- Desmond </a:t>
            </a:r>
            <a:r>
              <a:rPr lang="pl-PL" dirty="0" err="1"/>
              <a:t>Tutu</a:t>
            </a:r>
            <a:endParaRPr lang="en-US" dirty="0"/>
          </a:p>
          <a:p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05FD054-67EB-B9EE-C31C-E560B858A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0149" y="6157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52E2836-9095-4D3C-85DB-A013CBD5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2B8916-626C-4C83-B808-82B7DF02C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1">
            <a:extLst>
              <a:ext uri="{FF2B5EF4-FFF2-40B4-BE49-F238E27FC236}">
                <a16:creationId xmlns:a16="http://schemas.microsoft.com/office/drawing/2014/main" id="{14DAEE6D-D7E7-4E31-9E45-96B6E2F6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96809 h 6858000"/>
              <a:gd name="connsiteX3" fmla="*/ 12035397 w 12192000"/>
              <a:gd name="connsiteY3" fmla="*/ 5061653 h 6858000"/>
              <a:gd name="connsiteX4" fmla="*/ 9984875 w 12192000"/>
              <a:gd name="connsiteY4" fmla="*/ 6788992 h 6858000"/>
              <a:gd name="connsiteX5" fmla="*/ 9851219 w 12192000"/>
              <a:gd name="connsiteY5" fmla="*/ 6858000 h 6858000"/>
              <a:gd name="connsiteX6" fmla="*/ 3573504 w 12192000"/>
              <a:gd name="connsiteY6" fmla="*/ 6858000 h 6858000"/>
              <a:gd name="connsiteX7" fmla="*/ 3556746 w 12192000"/>
              <a:gd name="connsiteY7" fmla="*/ 6850756 h 6858000"/>
              <a:gd name="connsiteX8" fmla="*/ 3261231 w 12192000"/>
              <a:gd name="connsiteY8" fmla="*/ 6719645 h 6858000"/>
              <a:gd name="connsiteX9" fmla="*/ 956496 w 12192000"/>
              <a:gd name="connsiteY9" fmla="*/ 4131559 h 6858000"/>
              <a:gd name="connsiteX10" fmla="*/ 26515 w 12192000"/>
              <a:gd name="connsiteY10" fmla="*/ 2316866 h 6858000"/>
              <a:gd name="connsiteX11" fmla="*/ 0 w 12192000"/>
              <a:gd name="connsiteY11" fmla="*/ 2231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896809"/>
                </a:lnTo>
                <a:lnTo>
                  <a:pt x="12035397" y="5061653"/>
                </a:lnTo>
                <a:cubicBezTo>
                  <a:pt x="11302532" y="5870430"/>
                  <a:pt x="10648639" y="6426464"/>
                  <a:pt x="9984875" y="6788992"/>
                </a:cubicBezTo>
                <a:lnTo>
                  <a:pt x="9851219" y="6858000"/>
                </a:lnTo>
                <a:lnTo>
                  <a:pt x="3573504" y="6858000"/>
                </a:lnTo>
                <a:lnTo>
                  <a:pt x="3556746" y="6850756"/>
                </a:lnTo>
                <a:cubicBezTo>
                  <a:pt x="3450765" y="6804314"/>
                  <a:pt x="3352207" y="6760084"/>
                  <a:pt x="3261231" y="6719645"/>
                </a:cubicBezTo>
                <a:cubicBezTo>
                  <a:pt x="2573854" y="6234379"/>
                  <a:pt x="1765175" y="5425602"/>
                  <a:pt x="956496" y="4131559"/>
                </a:cubicBezTo>
                <a:cubicBezTo>
                  <a:pt x="552156" y="3565416"/>
                  <a:pt x="238793" y="2958833"/>
                  <a:pt x="26515" y="2316866"/>
                </a:cubicBezTo>
                <a:lnTo>
                  <a:pt x="0" y="2231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2E28DB-0BF5-ECE7-19EA-E6C914AC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323896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Bibliografia 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D976E54-F014-4833-9EB7-2588113E1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607106" y="4045531"/>
            <a:ext cx="2158648" cy="2020521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76B14-F6C2-7137-DF20-D6F2F44E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633600"/>
            <a:ext cx="6900137" cy="5135374"/>
          </a:xfrm>
        </p:spPr>
        <p:txBody>
          <a:bodyPr>
            <a:normAutofit/>
          </a:bodyPr>
          <a:lstStyle/>
          <a:p>
            <a:r>
              <a:rPr lang="pl-PL" dirty="0">
                <a:hlinkClick r:id="rId4"/>
              </a:rPr>
              <a:t>https://www.who.int/initiatives/eios/global-technical-meeting-2019/presentations/social-media-hope-or-hype</a:t>
            </a:r>
            <a:endParaRPr lang="pl-PL" dirty="0"/>
          </a:p>
          <a:p>
            <a:r>
              <a:rPr lang="pl-PL" dirty="0">
                <a:hlinkClick r:id="rId5"/>
              </a:rPr>
              <a:t>https://media-is-hope.org/</a:t>
            </a:r>
            <a:endParaRPr lang="pl-PL" dirty="0"/>
          </a:p>
          <a:p>
            <a:r>
              <a:rPr lang="pl-PL" dirty="0">
                <a:hlinkClick r:id="rId6"/>
              </a:rPr>
              <a:t>https://festivalofhope.co.uk/about/</a:t>
            </a:r>
            <a:endParaRPr lang="pl-PL" dirty="0"/>
          </a:p>
          <a:p>
            <a:r>
              <a:rPr lang="pl-PL" dirty="0">
                <a:hlinkClick r:id="rId7"/>
              </a:rPr>
              <a:t>https://www.ibo.org/festival-of-hope/</a:t>
            </a:r>
            <a:endParaRPr lang="pl-PL" dirty="0"/>
          </a:p>
          <a:p>
            <a:endParaRPr lang="pl-PL" dirty="0"/>
          </a:p>
        </p:txBody>
      </p:sp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BAE00156-A5EC-A3CD-6AB0-521E79F03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48325" y="6238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FE4F2F61-806F-4463-988F-60EF20430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F790D43-7330-4B5F-8350-59EF34A3D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11">
            <a:extLst>
              <a:ext uri="{FF2B5EF4-FFF2-40B4-BE49-F238E27FC236}">
                <a16:creationId xmlns:a16="http://schemas.microsoft.com/office/drawing/2014/main" id="{7A42493C-A197-4A30-8287-4DD519FE2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81226" y="0"/>
            <a:ext cx="10010775" cy="6858000"/>
          </a:xfrm>
          <a:custGeom>
            <a:avLst/>
            <a:gdLst>
              <a:gd name="connsiteX0" fmla="*/ 1086484 w 10010775"/>
              <a:gd name="connsiteY0" fmla="*/ 0 h 6858000"/>
              <a:gd name="connsiteX1" fmla="*/ 9427284 w 10010775"/>
              <a:gd name="connsiteY1" fmla="*/ 0 h 6858000"/>
              <a:gd name="connsiteX2" fmla="*/ 9524742 w 10010775"/>
              <a:gd name="connsiteY2" fmla="*/ 155031 h 6858000"/>
              <a:gd name="connsiteX3" fmla="*/ 9692951 w 10010775"/>
              <a:gd name="connsiteY3" fmla="*/ 439607 h 6858000"/>
              <a:gd name="connsiteX4" fmla="*/ 9969516 w 10010775"/>
              <a:gd name="connsiteY4" fmla="*/ 1012639 h 6858000"/>
              <a:gd name="connsiteX5" fmla="*/ 10010775 w 10010775"/>
              <a:gd name="connsiteY5" fmla="*/ 1116553 h 6858000"/>
              <a:gd name="connsiteX6" fmla="*/ 10010775 w 10010775"/>
              <a:gd name="connsiteY6" fmla="*/ 4875757 h 6858000"/>
              <a:gd name="connsiteX7" fmla="*/ 9915896 w 10010775"/>
              <a:gd name="connsiteY7" fmla="*/ 5058176 h 6858000"/>
              <a:gd name="connsiteX8" fmla="*/ 8789881 w 10010775"/>
              <a:gd name="connsiteY8" fmla="*/ 6577015 h 6858000"/>
              <a:gd name="connsiteX9" fmla="*/ 8613089 w 10010775"/>
              <a:gd name="connsiteY9" fmla="*/ 6766106 h 6858000"/>
              <a:gd name="connsiteX10" fmla="*/ 8516595 w 10010775"/>
              <a:gd name="connsiteY10" fmla="*/ 6858000 h 6858000"/>
              <a:gd name="connsiteX11" fmla="*/ 1531475 w 10010775"/>
              <a:gd name="connsiteY11" fmla="*/ 6858000 h 6858000"/>
              <a:gd name="connsiteX12" fmla="*/ 1418242 w 10010775"/>
              <a:gd name="connsiteY12" fmla="*/ 6756998 h 6858000"/>
              <a:gd name="connsiteX13" fmla="*/ 571944 w 10010775"/>
              <a:gd name="connsiteY13" fmla="*/ 5403687 h 6858000"/>
              <a:gd name="connsiteX14" fmla="*/ 0 w 10010775"/>
              <a:gd name="connsiteY14" fmla="*/ 3448140 h 6858000"/>
              <a:gd name="connsiteX15" fmla="*/ 957418 w 10010775"/>
              <a:gd name="connsiteY15" fmla="*/ 197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10775" h="6858000">
                <a:moveTo>
                  <a:pt x="1086484" y="0"/>
                </a:moveTo>
                <a:lnTo>
                  <a:pt x="9427284" y="0"/>
                </a:lnTo>
                <a:lnTo>
                  <a:pt x="9524742" y="155031"/>
                </a:lnTo>
                <a:cubicBezTo>
                  <a:pt x="9580538" y="246873"/>
                  <a:pt x="9636509" y="341830"/>
                  <a:pt x="9692951" y="439607"/>
                </a:cubicBezTo>
                <a:cubicBezTo>
                  <a:pt x="9798309" y="635162"/>
                  <a:pt x="9890498" y="826956"/>
                  <a:pt x="9969516" y="1012639"/>
                </a:cubicBezTo>
                <a:lnTo>
                  <a:pt x="10010775" y="1116553"/>
                </a:lnTo>
                <a:lnTo>
                  <a:pt x="10010775" y="4875757"/>
                </a:lnTo>
                <a:lnTo>
                  <a:pt x="9915896" y="5058176"/>
                </a:lnTo>
                <a:cubicBezTo>
                  <a:pt x="9557491" y="5691378"/>
                  <a:pt x="9105956" y="6193427"/>
                  <a:pt x="8789881" y="6577015"/>
                </a:cubicBezTo>
                <a:cubicBezTo>
                  <a:pt x="8733439" y="6640947"/>
                  <a:pt x="8674645" y="6703938"/>
                  <a:pt x="8613089" y="6766106"/>
                </a:cubicBezTo>
                <a:lnTo>
                  <a:pt x="8516595" y="6858000"/>
                </a:lnTo>
                <a:lnTo>
                  <a:pt x="1531475" y="6858000"/>
                </a:lnTo>
                <a:lnTo>
                  <a:pt x="1418242" y="6756998"/>
                </a:lnTo>
                <a:cubicBezTo>
                  <a:pt x="1020657" y="6382048"/>
                  <a:pt x="758203" y="5945223"/>
                  <a:pt x="571944" y="5403687"/>
                </a:cubicBezTo>
                <a:cubicBezTo>
                  <a:pt x="391331" y="4801980"/>
                  <a:pt x="0" y="3899420"/>
                  <a:pt x="0" y="3448140"/>
                </a:cubicBezTo>
                <a:cubicBezTo>
                  <a:pt x="0" y="2319941"/>
                  <a:pt x="211657" y="1376836"/>
                  <a:pt x="957418" y="19740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F469D4-FB47-1730-75E7-901F00A1E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6350" y="728663"/>
            <a:ext cx="5015638" cy="280307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3F8A67-0891-509F-57D0-1DFDAE0D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6350" y="4063999"/>
            <a:ext cx="5015638" cy="170497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90000"/>
                    <a:alpha val="58000"/>
                  </a:schemeClr>
                </a:solidFill>
              </a:rPr>
              <a:t>Klasa 7b 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792E6477-8E59-40F2-8D78-7DE9A9FC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6300000">
            <a:off x="543278" y="430633"/>
            <a:ext cx="3631501" cy="3399129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D08239A-FDB2-C579-0B05-285C450EB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869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7"/>
    </mc:Choice>
    <mc:Fallback xmlns="">
      <p:transition spd="slow" advTm="4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2836-9095-4D3C-85DB-A013CBD51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B8916-626C-4C83-B808-82B7DF02C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4DAEE6D-D7E7-4E31-9E45-96B6E2F6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96809 h 6858000"/>
              <a:gd name="connsiteX3" fmla="*/ 12035397 w 12192000"/>
              <a:gd name="connsiteY3" fmla="*/ 5061653 h 6858000"/>
              <a:gd name="connsiteX4" fmla="*/ 9984875 w 12192000"/>
              <a:gd name="connsiteY4" fmla="*/ 6788992 h 6858000"/>
              <a:gd name="connsiteX5" fmla="*/ 9851219 w 12192000"/>
              <a:gd name="connsiteY5" fmla="*/ 6858000 h 6858000"/>
              <a:gd name="connsiteX6" fmla="*/ 3573504 w 12192000"/>
              <a:gd name="connsiteY6" fmla="*/ 6858000 h 6858000"/>
              <a:gd name="connsiteX7" fmla="*/ 3556746 w 12192000"/>
              <a:gd name="connsiteY7" fmla="*/ 6850756 h 6858000"/>
              <a:gd name="connsiteX8" fmla="*/ 3261231 w 12192000"/>
              <a:gd name="connsiteY8" fmla="*/ 6719645 h 6858000"/>
              <a:gd name="connsiteX9" fmla="*/ 956496 w 12192000"/>
              <a:gd name="connsiteY9" fmla="*/ 4131559 h 6858000"/>
              <a:gd name="connsiteX10" fmla="*/ 26515 w 12192000"/>
              <a:gd name="connsiteY10" fmla="*/ 2316866 h 6858000"/>
              <a:gd name="connsiteX11" fmla="*/ 0 w 12192000"/>
              <a:gd name="connsiteY11" fmla="*/ 2231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896809"/>
                </a:lnTo>
                <a:lnTo>
                  <a:pt x="12035397" y="5061653"/>
                </a:lnTo>
                <a:cubicBezTo>
                  <a:pt x="11302532" y="5870430"/>
                  <a:pt x="10648639" y="6426464"/>
                  <a:pt x="9984875" y="6788992"/>
                </a:cubicBezTo>
                <a:lnTo>
                  <a:pt x="9851219" y="6858000"/>
                </a:lnTo>
                <a:lnTo>
                  <a:pt x="3573504" y="6858000"/>
                </a:lnTo>
                <a:lnTo>
                  <a:pt x="3556746" y="6850756"/>
                </a:lnTo>
                <a:cubicBezTo>
                  <a:pt x="3450765" y="6804314"/>
                  <a:pt x="3352207" y="6760084"/>
                  <a:pt x="3261231" y="6719645"/>
                </a:cubicBezTo>
                <a:cubicBezTo>
                  <a:pt x="2573854" y="6234379"/>
                  <a:pt x="1765175" y="5425602"/>
                  <a:pt x="956496" y="4131559"/>
                </a:cubicBezTo>
                <a:cubicBezTo>
                  <a:pt x="552156" y="3565416"/>
                  <a:pt x="238793" y="2958833"/>
                  <a:pt x="26515" y="2316866"/>
                </a:cubicBezTo>
                <a:lnTo>
                  <a:pt x="0" y="2231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600D9A-8E8A-C882-605F-DCFEDDD4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323896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Nadzieja jest zawsze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D976E54-F014-4833-9EB7-2588113E1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607106" y="4045531"/>
            <a:ext cx="2158648" cy="2020521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409411-3965-59A4-6224-02698A67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633600"/>
            <a:ext cx="6900137" cy="513537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1400" dirty="0"/>
              <a:t>Nadzieja towarzyszy każdemu człowiekowi – od pierwszych chwil jego życia. Jest ona siłą, która pozwala na pokonywanie własnych słabości. Dzięki nadziei mamy siłę do podnoszenia się po porażkach. Jest czymś ludzkim i niewytłumaczalnym. Każdy ma w sobie namiastkę nadziei i wszyscy mamy do niej prawo. Jest ona dobrem, które w trudnych chwilach życia potrafi pocieszyć bądź dodać otuchy. Dzięki niej jesteśmy w stanie podążać do sukcesu nawet na przestrzeni lat.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Nadzieja jest czymś, czego każdy pragnie. Sprawia ona, że gdy nadejdą złe dni, wierzymy, że po nich nastaną te dobre. Często zdarzają się rzeczy, w których nadzieja czyni cuda, np. podczas waliki z chorobami fizycznymi i psychicznymi. </a:t>
            </a:r>
          </a:p>
          <a:p>
            <a:pPr>
              <a:lnSpc>
                <a:spcPct val="110000"/>
              </a:lnSpc>
            </a:pPr>
            <a:r>
              <a:rPr lang="pl-PL" sz="1400" dirty="0"/>
              <a:t>Nadzieja sprawia, że jesteśmy w stanie myśleć pozytywnie nawet w trudnym dla nas czasie. Nadzieja jest naszą podporą. Wspiera nas duchowo i emocjonalnie.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400" dirty="0"/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724290F-941F-5E41-A543-1C3D17CC6D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6883" y="62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87"/>
    </mc:Choice>
    <mc:Fallback xmlns="">
      <p:transition spd="slow" advTm="6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AE2A12-140C-4527-B721-72C1DD3F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43FC7-6A19-4DF3-8506-485B5550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689040-6301-4CD3-A20F-EA809EAD5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17C67A-E338-CECE-C3BE-690CAFBF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23813" cy="1477328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Nadzieja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BE3C5A-E240-1D68-04B0-0C03BF13A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48000"/>
            <a:ext cx="10716487" cy="33209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400" b="0" i="0" dirty="0">
                <a:solidFill>
                  <a:schemeClr val="tx1"/>
                </a:solidFill>
                <a:effectLst/>
              </a:rPr>
              <a:t>Media społecznościowe mają duży wpływ na życie codzienne. Kiedy są używane poprawnie, mogą mieć pozytywny wpływ na codzienność człowieka. Np. </a:t>
            </a:r>
            <a:r>
              <a:rPr lang="pl-PL" sz="2400" b="0" i="0" dirty="0" err="1">
                <a:solidFill>
                  <a:schemeClr val="tx1"/>
                </a:solidFill>
                <a:effectLst/>
              </a:rPr>
              <a:t>Catdbury</a:t>
            </a:r>
            <a:r>
              <a:rPr lang="pl-PL" sz="2400" b="0" i="0" dirty="0">
                <a:solidFill>
                  <a:schemeClr val="tx1"/>
                </a:solidFill>
                <a:effectLst/>
              </a:rPr>
              <a:t> zasiał ziarnko nadziei wśród obywateli Wielkiej Brytanii, publikując kampanię reklamową ,,To nie musi się kończyć”. </a:t>
            </a:r>
            <a:endParaRPr lang="pl-PL" sz="2600" dirty="0">
              <a:solidFill>
                <a:schemeClr val="tx1"/>
              </a:solidFill>
            </a:endParaRPr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A5A9D81-77F2-A238-949E-0889D5830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3519" y="6183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1"/>
    </mc:Choice>
    <mc:Fallback xmlns="">
      <p:transition spd="slow" advTm="1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7BCB87-8909-5F9A-6FBB-A1F5377F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l-PL" sz="3200" dirty="0">
                <a:latin typeface="+mn-lt"/>
              </a:rPr>
              <a:t>Nadzieja w dzieciach</a:t>
            </a:r>
          </a:p>
        </p:txBody>
      </p:sp>
      <p:pic>
        <p:nvPicPr>
          <p:cNvPr id="5" name="Picture 4" descr="Roślina rosnąca w pękniętym betonie">
            <a:extLst>
              <a:ext uri="{FF2B5EF4-FFF2-40B4-BE49-F238E27FC236}">
                <a16:creationId xmlns:a16="http://schemas.microsoft.com/office/drawing/2014/main" id="{E6606AC9-6299-2BB8-F043-2BE2149E99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83C434-E7B5-3DBE-CA1A-75C7AC1C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l-PL" sz="1700" dirty="0">
                <a:solidFill>
                  <a:schemeClr val="tx1">
                    <a:lumMod val="95000"/>
                    <a:alpha val="58000"/>
                  </a:schemeClr>
                </a:solidFill>
              </a:rPr>
              <a:t>Nadzieja w dzieciach polega na uwierzeniu w ich możliwości i zdolności zmiany świata na lepszy. Dzieci mogą uczyć się tego, poprzez naukę recyklingu czy codzienną dbałość o przyrodę.</a:t>
            </a:r>
          </a:p>
          <a:p>
            <a:pPr>
              <a:lnSpc>
                <a:spcPct val="110000"/>
              </a:lnSpc>
            </a:pPr>
            <a:r>
              <a:rPr lang="pl-PL" sz="1700" dirty="0">
                <a:solidFill>
                  <a:schemeClr val="tx1">
                    <a:lumMod val="95000"/>
                    <a:alpha val="58000"/>
                  </a:schemeClr>
                </a:solidFill>
              </a:rPr>
              <a:t>Młodzi widzą inne możliwości rozwiązywania problemów i sporów. Posiadają dużo wrażliwości oraz empatii wobec ludzi, zwierząt, roślin. </a:t>
            </a:r>
          </a:p>
          <a:p>
            <a:pPr>
              <a:lnSpc>
                <a:spcPct val="110000"/>
              </a:lnSpc>
            </a:pPr>
            <a:r>
              <a:rPr lang="pl-PL" sz="1700" dirty="0">
                <a:solidFill>
                  <a:schemeClr val="tx1">
                    <a:lumMod val="95000"/>
                    <a:alpha val="58000"/>
                  </a:schemeClr>
                </a:solidFill>
              </a:rPr>
              <a:t>Ważne, żeby dziecko rozwijało się w poczuciu nadziei i optymizmu.</a:t>
            </a:r>
          </a:p>
          <a:p>
            <a:pPr>
              <a:lnSpc>
                <a:spcPct val="110000"/>
              </a:lnSpc>
            </a:pPr>
            <a:endParaRPr lang="pl-PL" sz="1700" dirty="0"/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BF5F2E3A-90FD-8AAB-5248-7C6B93E98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1961" y="6193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5"/>
    </mc:Choice>
    <mc:Fallback xmlns="">
      <p:transition spd="slow" advTm="22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A10F56-4600-4E72-882F-DF9A3D705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7C649-57E0-4A93-B134-67101C07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35AF4F-B82E-435B-8949-29173A05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5412222" cy="3734405"/>
          </a:xfrm>
          <a:custGeom>
            <a:avLst/>
            <a:gdLst>
              <a:gd name="connsiteX0" fmla="*/ 1441992 w 5412222"/>
              <a:gd name="connsiteY0" fmla="*/ 2504513 h 3734405"/>
              <a:gd name="connsiteX1" fmla="*/ 1566499 w 5412222"/>
              <a:gd name="connsiteY1" fmla="*/ 2518404 h 3734405"/>
              <a:gd name="connsiteX2" fmla="*/ 1750954 w 5412222"/>
              <a:gd name="connsiteY2" fmla="*/ 2629527 h 3734405"/>
              <a:gd name="connsiteX3" fmla="*/ 1714063 w 5412222"/>
              <a:gd name="connsiteY3" fmla="*/ 3370350 h 3734405"/>
              <a:gd name="connsiteX4" fmla="*/ 1548053 w 5412222"/>
              <a:gd name="connsiteY4" fmla="*/ 3703720 h 3734405"/>
              <a:gd name="connsiteX5" fmla="*/ 1345153 w 5412222"/>
              <a:gd name="connsiteY5" fmla="*/ 3722241 h 3734405"/>
              <a:gd name="connsiteX6" fmla="*/ 1142252 w 5412222"/>
              <a:gd name="connsiteY6" fmla="*/ 3611117 h 3734405"/>
              <a:gd name="connsiteX7" fmla="*/ 1123807 w 5412222"/>
              <a:gd name="connsiteY7" fmla="*/ 3388870 h 3734405"/>
              <a:gd name="connsiteX8" fmla="*/ 1160697 w 5412222"/>
              <a:gd name="connsiteY8" fmla="*/ 3018459 h 3734405"/>
              <a:gd name="connsiteX9" fmla="*/ 1179143 w 5412222"/>
              <a:gd name="connsiteY9" fmla="*/ 2851774 h 3734405"/>
              <a:gd name="connsiteX10" fmla="*/ 1197589 w 5412222"/>
              <a:gd name="connsiteY10" fmla="*/ 2722130 h 3734405"/>
              <a:gd name="connsiteX11" fmla="*/ 1345153 w 5412222"/>
              <a:gd name="connsiteY11" fmla="*/ 2518404 h 3734405"/>
              <a:gd name="connsiteX12" fmla="*/ 1441992 w 5412222"/>
              <a:gd name="connsiteY12" fmla="*/ 2504513 h 3734405"/>
              <a:gd name="connsiteX13" fmla="*/ 2975080 w 5412222"/>
              <a:gd name="connsiteY13" fmla="*/ 2484443 h 3734405"/>
              <a:gd name="connsiteX14" fmla="*/ 3097382 w 5412222"/>
              <a:gd name="connsiteY14" fmla="*/ 2507883 h 3734405"/>
              <a:gd name="connsiteX15" fmla="*/ 3189904 w 5412222"/>
              <a:gd name="connsiteY15" fmla="*/ 2581966 h 3734405"/>
              <a:gd name="connsiteX16" fmla="*/ 3263922 w 5412222"/>
              <a:gd name="connsiteY16" fmla="*/ 2730130 h 3734405"/>
              <a:gd name="connsiteX17" fmla="*/ 3356443 w 5412222"/>
              <a:gd name="connsiteY17" fmla="*/ 3322788 h 3734405"/>
              <a:gd name="connsiteX18" fmla="*/ 3337939 w 5412222"/>
              <a:gd name="connsiteY18" fmla="*/ 3545035 h 3734405"/>
              <a:gd name="connsiteX19" fmla="*/ 3282426 w 5412222"/>
              <a:gd name="connsiteY19" fmla="*/ 3637638 h 3734405"/>
              <a:gd name="connsiteX20" fmla="*/ 3171400 w 5412222"/>
              <a:gd name="connsiteY20" fmla="*/ 3674679 h 3734405"/>
              <a:gd name="connsiteX21" fmla="*/ 3115887 w 5412222"/>
              <a:gd name="connsiteY21" fmla="*/ 3693200 h 3734405"/>
              <a:gd name="connsiteX22" fmla="*/ 2967852 w 5412222"/>
              <a:gd name="connsiteY22" fmla="*/ 3674679 h 3734405"/>
              <a:gd name="connsiteX23" fmla="*/ 2838321 w 5412222"/>
              <a:gd name="connsiteY23" fmla="*/ 3563556 h 3734405"/>
              <a:gd name="connsiteX24" fmla="*/ 2782808 w 5412222"/>
              <a:gd name="connsiteY24" fmla="*/ 3359829 h 3734405"/>
              <a:gd name="connsiteX25" fmla="*/ 2764304 w 5412222"/>
              <a:gd name="connsiteY25" fmla="*/ 3156103 h 3734405"/>
              <a:gd name="connsiteX26" fmla="*/ 2708791 w 5412222"/>
              <a:gd name="connsiteY26" fmla="*/ 2878295 h 3734405"/>
              <a:gd name="connsiteX27" fmla="*/ 2690286 w 5412222"/>
              <a:gd name="connsiteY27" fmla="*/ 2637527 h 3734405"/>
              <a:gd name="connsiteX28" fmla="*/ 2912339 w 5412222"/>
              <a:gd name="connsiteY28" fmla="*/ 2489363 h 3734405"/>
              <a:gd name="connsiteX29" fmla="*/ 2975080 w 5412222"/>
              <a:gd name="connsiteY29" fmla="*/ 2484443 h 3734405"/>
              <a:gd name="connsiteX30" fmla="*/ 4122198 w 5412222"/>
              <a:gd name="connsiteY30" fmla="*/ 1964873 h 3734405"/>
              <a:gd name="connsiteX31" fmla="*/ 4289154 w 5412222"/>
              <a:gd name="connsiteY31" fmla="*/ 2020607 h 3734405"/>
              <a:gd name="connsiteX32" fmla="*/ 4437557 w 5412222"/>
              <a:gd name="connsiteY32" fmla="*/ 2169233 h 3734405"/>
              <a:gd name="connsiteX33" fmla="*/ 4567411 w 5412222"/>
              <a:gd name="connsiteY33" fmla="*/ 2336436 h 3734405"/>
              <a:gd name="connsiteX34" fmla="*/ 4752916 w 5412222"/>
              <a:gd name="connsiteY34" fmla="*/ 2540795 h 3734405"/>
              <a:gd name="connsiteX35" fmla="*/ 4882769 w 5412222"/>
              <a:gd name="connsiteY35" fmla="*/ 2763733 h 3734405"/>
              <a:gd name="connsiteX36" fmla="*/ 4771467 w 5412222"/>
              <a:gd name="connsiteY36" fmla="*/ 2986671 h 3734405"/>
              <a:gd name="connsiteX37" fmla="*/ 4567411 w 5412222"/>
              <a:gd name="connsiteY37" fmla="*/ 3060983 h 3734405"/>
              <a:gd name="connsiteX38" fmla="*/ 4474659 w 5412222"/>
              <a:gd name="connsiteY38" fmla="*/ 3042405 h 3734405"/>
              <a:gd name="connsiteX39" fmla="*/ 4344804 w 5412222"/>
              <a:gd name="connsiteY39" fmla="*/ 2949514 h 3734405"/>
              <a:gd name="connsiteX40" fmla="*/ 3955244 w 5412222"/>
              <a:gd name="connsiteY40" fmla="*/ 2466483 h 3734405"/>
              <a:gd name="connsiteX41" fmla="*/ 3862491 w 5412222"/>
              <a:gd name="connsiteY41" fmla="*/ 2280701 h 3734405"/>
              <a:gd name="connsiteX42" fmla="*/ 3881042 w 5412222"/>
              <a:gd name="connsiteY42" fmla="*/ 2169233 h 3734405"/>
              <a:gd name="connsiteX43" fmla="*/ 3936693 w 5412222"/>
              <a:gd name="connsiteY43" fmla="*/ 2076342 h 3734405"/>
              <a:gd name="connsiteX44" fmla="*/ 3992345 w 5412222"/>
              <a:gd name="connsiteY44" fmla="*/ 2039186 h 3734405"/>
              <a:gd name="connsiteX45" fmla="*/ 4122198 w 5412222"/>
              <a:gd name="connsiteY45" fmla="*/ 1964873 h 3734405"/>
              <a:gd name="connsiteX46" fmla="*/ 146310 w 5412222"/>
              <a:gd name="connsiteY46" fmla="*/ 1953889 h 3734405"/>
              <a:gd name="connsiteX47" fmla="*/ 350366 w 5412222"/>
              <a:gd name="connsiteY47" fmla="*/ 2046733 h 3734405"/>
              <a:gd name="connsiteX48" fmla="*/ 443118 w 5412222"/>
              <a:gd name="connsiteY48" fmla="*/ 2232420 h 3734405"/>
              <a:gd name="connsiteX49" fmla="*/ 368916 w 5412222"/>
              <a:gd name="connsiteY49" fmla="*/ 2455245 h 3734405"/>
              <a:gd name="connsiteX50" fmla="*/ 55877 w 5412222"/>
              <a:gd name="connsiteY50" fmla="*/ 2823429 h 3734405"/>
              <a:gd name="connsiteX51" fmla="*/ 0 w 5412222"/>
              <a:gd name="connsiteY51" fmla="*/ 2890207 h 3734405"/>
              <a:gd name="connsiteX52" fmla="*/ 0 w 5412222"/>
              <a:gd name="connsiteY52" fmla="*/ 2010548 h 3734405"/>
              <a:gd name="connsiteX53" fmla="*/ 48920 w 5412222"/>
              <a:gd name="connsiteY53" fmla="*/ 1981743 h 3734405"/>
              <a:gd name="connsiteX54" fmla="*/ 146310 w 5412222"/>
              <a:gd name="connsiteY54" fmla="*/ 1953889 h 3734405"/>
              <a:gd name="connsiteX55" fmla="*/ 4987001 w 5412222"/>
              <a:gd name="connsiteY55" fmla="*/ 730996 h 3734405"/>
              <a:gd name="connsiteX56" fmla="*/ 5079441 w 5412222"/>
              <a:gd name="connsiteY56" fmla="*/ 730996 h 3734405"/>
              <a:gd name="connsiteX57" fmla="*/ 5338271 w 5412222"/>
              <a:gd name="connsiteY57" fmla="*/ 804801 h 3734405"/>
              <a:gd name="connsiteX58" fmla="*/ 5412222 w 5412222"/>
              <a:gd name="connsiteY58" fmla="*/ 970860 h 3734405"/>
              <a:gd name="connsiteX59" fmla="*/ 5412222 w 5412222"/>
              <a:gd name="connsiteY59" fmla="*/ 1100017 h 3734405"/>
              <a:gd name="connsiteX60" fmla="*/ 5338271 w 5412222"/>
              <a:gd name="connsiteY60" fmla="*/ 1266077 h 3734405"/>
              <a:gd name="connsiteX61" fmla="*/ 5171880 w 5412222"/>
              <a:gd name="connsiteY61" fmla="*/ 1339881 h 3734405"/>
              <a:gd name="connsiteX62" fmla="*/ 4913050 w 5412222"/>
              <a:gd name="connsiteY62" fmla="*/ 1339881 h 3734405"/>
              <a:gd name="connsiteX63" fmla="*/ 4580268 w 5412222"/>
              <a:gd name="connsiteY63" fmla="*/ 1339881 h 3734405"/>
              <a:gd name="connsiteX64" fmla="*/ 4413877 w 5412222"/>
              <a:gd name="connsiteY64" fmla="*/ 1321430 h 3734405"/>
              <a:gd name="connsiteX65" fmla="*/ 4247486 w 5412222"/>
              <a:gd name="connsiteY65" fmla="*/ 1247626 h 3734405"/>
              <a:gd name="connsiteX66" fmla="*/ 4192022 w 5412222"/>
              <a:gd name="connsiteY66" fmla="*/ 1118468 h 3734405"/>
              <a:gd name="connsiteX67" fmla="*/ 4192022 w 5412222"/>
              <a:gd name="connsiteY67" fmla="*/ 1026213 h 3734405"/>
              <a:gd name="connsiteX68" fmla="*/ 4247486 w 5412222"/>
              <a:gd name="connsiteY68" fmla="*/ 860154 h 3734405"/>
              <a:gd name="connsiteX69" fmla="*/ 4395389 w 5412222"/>
              <a:gd name="connsiteY69" fmla="*/ 786350 h 3734405"/>
              <a:gd name="connsiteX70" fmla="*/ 4617243 w 5412222"/>
              <a:gd name="connsiteY70" fmla="*/ 767899 h 3734405"/>
              <a:gd name="connsiteX71" fmla="*/ 4987001 w 5412222"/>
              <a:gd name="connsiteY71" fmla="*/ 730996 h 3734405"/>
              <a:gd name="connsiteX72" fmla="*/ 3807960 w 5412222"/>
              <a:gd name="connsiteY72" fmla="*/ 0 h 3734405"/>
              <a:gd name="connsiteX73" fmla="*/ 4404064 w 5412222"/>
              <a:gd name="connsiteY73" fmla="*/ 0 h 3734405"/>
              <a:gd name="connsiteX74" fmla="*/ 4368291 w 5412222"/>
              <a:gd name="connsiteY74" fmla="*/ 41360 h 3734405"/>
              <a:gd name="connsiteX75" fmla="*/ 4329548 w 5412222"/>
              <a:gd name="connsiteY75" fmla="*/ 87787 h 3734405"/>
              <a:gd name="connsiteX76" fmla="*/ 4107495 w 5412222"/>
              <a:gd name="connsiteY76" fmla="*/ 198776 h 3734405"/>
              <a:gd name="connsiteX77" fmla="*/ 3885443 w 5412222"/>
              <a:gd name="connsiteY77" fmla="*/ 106285 h 3734405"/>
              <a:gd name="connsiteX78" fmla="*/ 3818365 w 5412222"/>
              <a:gd name="connsiteY78" fmla="*/ 23043 h 373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12222" h="3734405">
                <a:moveTo>
                  <a:pt x="1441992" y="2504513"/>
                </a:moveTo>
                <a:cubicBezTo>
                  <a:pt x="1478883" y="2504513"/>
                  <a:pt x="1520385" y="2509143"/>
                  <a:pt x="1566499" y="2518404"/>
                </a:cubicBezTo>
                <a:cubicBezTo>
                  <a:pt x="1658726" y="2536924"/>
                  <a:pt x="1732509" y="2573965"/>
                  <a:pt x="1750954" y="2629527"/>
                </a:cubicBezTo>
                <a:cubicBezTo>
                  <a:pt x="1787845" y="2703609"/>
                  <a:pt x="1714063" y="3296268"/>
                  <a:pt x="1714063" y="3370350"/>
                </a:cubicBezTo>
                <a:cubicBezTo>
                  <a:pt x="1695617" y="3555556"/>
                  <a:pt x="1658726" y="3666679"/>
                  <a:pt x="1548053" y="3703720"/>
                </a:cubicBezTo>
                <a:cubicBezTo>
                  <a:pt x="1492717" y="3740761"/>
                  <a:pt x="1418935" y="3740761"/>
                  <a:pt x="1345153" y="3722241"/>
                </a:cubicBezTo>
                <a:cubicBezTo>
                  <a:pt x="1252925" y="3722241"/>
                  <a:pt x="1179143" y="3685199"/>
                  <a:pt x="1142252" y="3611117"/>
                </a:cubicBezTo>
                <a:cubicBezTo>
                  <a:pt x="1123807" y="3555556"/>
                  <a:pt x="1105361" y="3481473"/>
                  <a:pt x="1123807" y="3388870"/>
                </a:cubicBezTo>
                <a:cubicBezTo>
                  <a:pt x="1123807" y="3388870"/>
                  <a:pt x="1160697" y="3055500"/>
                  <a:pt x="1160697" y="3018459"/>
                </a:cubicBezTo>
                <a:cubicBezTo>
                  <a:pt x="1160697" y="2962897"/>
                  <a:pt x="1179143" y="2870294"/>
                  <a:pt x="1179143" y="2851774"/>
                </a:cubicBezTo>
                <a:cubicBezTo>
                  <a:pt x="1197589" y="2722130"/>
                  <a:pt x="1197589" y="2722130"/>
                  <a:pt x="1197589" y="2722130"/>
                </a:cubicBezTo>
                <a:cubicBezTo>
                  <a:pt x="1234480" y="2611007"/>
                  <a:pt x="1289816" y="2555445"/>
                  <a:pt x="1345153" y="2518404"/>
                </a:cubicBezTo>
                <a:cubicBezTo>
                  <a:pt x="1372821" y="2509143"/>
                  <a:pt x="1405101" y="2504513"/>
                  <a:pt x="1441992" y="2504513"/>
                </a:cubicBezTo>
                <a:close/>
                <a:moveTo>
                  <a:pt x="2975080" y="2484443"/>
                </a:moveTo>
                <a:cubicBezTo>
                  <a:pt x="3031460" y="2487048"/>
                  <a:pt x="3069626" y="2507883"/>
                  <a:pt x="3097382" y="2507883"/>
                </a:cubicBezTo>
                <a:cubicBezTo>
                  <a:pt x="3134391" y="2526404"/>
                  <a:pt x="3152895" y="2544924"/>
                  <a:pt x="3189904" y="2581966"/>
                </a:cubicBezTo>
                <a:cubicBezTo>
                  <a:pt x="3208409" y="2619007"/>
                  <a:pt x="3226913" y="2656048"/>
                  <a:pt x="3263922" y="2730130"/>
                </a:cubicBezTo>
                <a:cubicBezTo>
                  <a:pt x="3282426" y="2804212"/>
                  <a:pt x="3356443" y="3322788"/>
                  <a:pt x="3356443" y="3322788"/>
                </a:cubicBezTo>
                <a:cubicBezTo>
                  <a:pt x="3374948" y="3433912"/>
                  <a:pt x="3356443" y="3507994"/>
                  <a:pt x="3337939" y="3545035"/>
                </a:cubicBezTo>
                <a:cubicBezTo>
                  <a:pt x="3319435" y="3582076"/>
                  <a:pt x="3300930" y="3619117"/>
                  <a:pt x="3282426" y="3637638"/>
                </a:cubicBezTo>
                <a:cubicBezTo>
                  <a:pt x="3245417" y="3656158"/>
                  <a:pt x="3208409" y="3656158"/>
                  <a:pt x="3171400" y="3674679"/>
                </a:cubicBezTo>
                <a:cubicBezTo>
                  <a:pt x="3152895" y="3674679"/>
                  <a:pt x="3134391" y="3693200"/>
                  <a:pt x="3115887" y="3693200"/>
                </a:cubicBezTo>
                <a:cubicBezTo>
                  <a:pt x="3060374" y="3711720"/>
                  <a:pt x="3004860" y="3711720"/>
                  <a:pt x="2967852" y="3674679"/>
                </a:cubicBezTo>
                <a:cubicBezTo>
                  <a:pt x="2912339" y="3656158"/>
                  <a:pt x="2875330" y="3619117"/>
                  <a:pt x="2838321" y="3563556"/>
                </a:cubicBezTo>
                <a:cubicBezTo>
                  <a:pt x="2801312" y="3507994"/>
                  <a:pt x="2782808" y="3433912"/>
                  <a:pt x="2782808" y="3359829"/>
                </a:cubicBezTo>
                <a:cubicBezTo>
                  <a:pt x="2764304" y="3156103"/>
                  <a:pt x="2764304" y="3156103"/>
                  <a:pt x="2764304" y="3156103"/>
                </a:cubicBezTo>
                <a:cubicBezTo>
                  <a:pt x="2708791" y="2878295"/>
                  <a:pt x="2708791" y="2878295"/>
                  <a:pt x="2708791" y="2878295"/>
                </a:cubicBezTo>
                <a:cubicBezTo>
                  <a:pt x="2671782" y="2767171"/>
                  <a:pt x="2671782" y="2693089"/>
                  <a:pt x="2690286" y="2637527"/>
                </a:cubicBezTo>
                <a:cubicBezTo>
                  <a:pt x="2727295" y="2563445"/>
                  <a:pt x="2801312" y="2489363"/>
                  <a:pt x="2912339" y="2489363"/>
                </a:cubicBezTo>
                <a:cubicBezTo>
                  <a:pt x="2935469" y="2484733"/>
                  <a:pt x="2956286" y="2483575"/>
                  <a:pt x="2975080" y="2484443"/>
                </a:cubicBezTo>
                <a:close/>
                <a:moveTo>
                  <a:pt x="4122198" y="1964873"/>
                </a:moveTo>
                <a:cubicBezTo>
                  <a:pt x="4177850" y="1964873"/>
                  <a:pt x="4233502" y="1983451"/>
                  <a:pt x="4289154" y="2020607"/>
                </a:cubicBezTo>
                <a:cubicBezTo>
                  <a:pt x="4344804" y="2039186"/>
                  <a:pt x="4400456" y="2094920"/>
                  <a:pt x="4437557" y="2169233"/>
                </a:cubicBezTo>
                <a:cubicBezTo>
                  <a:pt x="4567411" y="2336436"/>
                  <a:pt x="4567411" y="2336436"/>
                  <a:pt x="4567411" y="2336436"/>
                </a:cubicBezTo>
                <a:cubicBezTo>
                  <a:pt x="4752916" y="2540795"/>
                  <a:pt x="4752916" y="2540795"/>
                  <a:pt x="4752916" y="2540795"/>
                </a:cubicBezTo>
                <a:cubicBezTo>
                  <a:pt x="4827118" y="2633686"/>
                  <a:pt x="4864220" y="2707999"/>
                  <a:pt x="4882769" y="2763733"/>
                </a:cubicBezTo>
                <a:cubicBezTo>
                  <a:pt x="4882769" y="2838046"/>
                  <a:pt x="4864220" y="2930936"/>
                  <a:pt x="4771467" y="2986671"/>
                </a:cubicBezTo>
                <a:cubicBezTo>
                  <a:pt x="4697264" y="3042405"/>
                  <a:pt x="4623063" y="3060983"/>
                  <a:pt x="4567411" y="3060983"/>
                </a:cubicBezTo>
                <a:cubicBezTo>
                  <a:pt x="4548860" y="3060983"/>
                  <a:pt x="4511759" y="3060983"/>
                  <a:pt x="4474659" y="3042405"/>
                </a:cubicBezTo>
                <a:cubicBezTo>
                  <a:pt x="4437557" y="3023827"/>
                  <a:pt x="4400456" y="2986671"/>
                  <a:pt x="4344804" y="2949514"/>
                </a:cubicBezTo>
                <a:cubicBezTo>
                  <a:pt x="4289154" y="2893780"/>
                  <a:pt x="3955244" y="2466483"/>
                  <a:pt x="3955244" y="2466483"/>
                </a:cubicBezTo>
                <a:cubicBezTo>
                  <a:pt x="3899592" y="2392170"/>
                  <a:pt x="3862491" y="2317858"/>
                  <a:pt x="3862491" y="2280701"/>
                </a:cubicBezTo>
                <a:cubicBezTo>
                  <a:pt x="3862491" y="2224967"/>
                  <a:pt x="3862491" y="2187811"/>
                  <a:pt x="3881042" y="2169233"/>
                </a:cubicBezTo>
                <a:cubicBezTo>
                  <a:pt x="3899592" y="2132076"/>
                  <a:pt x="3918143" y="2113498"/>
                  <a:pt x="3936693" y="2076342"/>
                </a:cubicBezTo>
                <a:cubicBezTo>
                  <a:pt x="3973794" y="2057764"/>
                  <a:pt x="3992345" y="2039186"/>
                  <a:pt x="3992345" y="2039186"/>
                </a:cubicBezTo>
                <a:cubicBezTo>
                  <a:pt x="4029446" y="2002029"/>
                  <a:pt x="4085097" y="1983451"/>
                  <a:pt x="4122198" y="1964873"/>
                </a:cubicBezTo>
                <a:close/>
                <a:moveTo>
                  <a:pt x="146310" y="1953889"/>
                </a:moveTo>
                <a:cubicBezTo>
                  <a:pt x="201962" y="1953889"/>
                  <a:pt x="276164" y="1991027"/>
                  <a:pt x="350366" y="2046733"/>
                </a:cubicBezTo>
                <a:cubicBezTo>
                  <a:pt x="424568" y="2102439"/>
                  <a:pt x="443118" y="2176714"/>
                  <a:pt x="443118" y="2232420"/>
                </a:cubicBezTo>
                <a:cubicBezTo>
                  <a:pt x="443118" y="2288126"/>
                  <a:pt x="424568" y="2362401"/>
                  <a:pt x="368916" y="2455245"/>
                </a:cubicBezTo>
                <a:cubicBezTo>
                  <a:pt x="368916" y="2455245"/>
                  <a:pt x="181092" y="2674589"/>
                  <a:pt x="55877" y="2823429"/>
                </a:cubicBezTo>
                <a:lnTo>
                  <a:pt x="0" y="2890207"/>
                </a:lnTo>
                <a:lnTo>
                  <a:pt x="0" y="2010548"/>
                </a:lnTo>
                <a:lnTo>
                  <a:pt x="48920" y="1981743"/>
                </a:lnTo>
                <a:cubicBezTo>
                  <a:pt x="86021" y="1963174"/>
                  <a:pt x="118485" y="1953889"/>
                  <a:pt x="146310" y="1953889"/>
                </a:cubicBezTo>
                <a:close/>
                <a:moveTo>
                  <a:pt x="4987001" y="730996"/>
                </a:moveTo>
                <a:cubicBezTo>
                  <a:pt x="5079441" y="730996"/>
                  <a:pt x="5079441" y="730996"/>
                  <a:pt x="5079441" y="730996"/>
                </a:cubicBezTo>
                <a:cubicBezTo>
                  <a:pt x="5190368" y="749448"/>
                  <a:pt x="5282808" y="786350"/>
                  <a:pt x="5338271" y="804801"/>
                </a:cubicBezTo>
                <a:cubicBezTo>
                  <a:pt x="5393734" y="841703"/>
                  <a:pt x="5412222" y="897056"/>
                  <a:pt x="5412222" y="970860"/>
                </a:cubicBezTo>
                <a:cubicBezTo>
                  <a:pt x="5412222" y="1007762"/>
                  <a:pt x="5412222" y="1044664"/>
                  <a:pt x="5412222" y="1100017"/>
                </a:cubicBezTo>
                <a:cubicBezTo>
                  <a:pt x="5393734" y="1155371"/>
                  <a:pt x="5375246" y="1210724"/>
                  <a:pt x="5338271" y="1266077"/>
                </a:cubicBezTo>
                <a:cubicBezTo>
                  <a:pt x="5301295" y="1302979"/>
                  <a:pt x="5245832" y="1321430"/>
                  <a:pt x="5171880" y="1339881"/>
                </a:cubicBezTo>
                <a:cubicBezTo>
                  <a:pt x="5060954" y="1339881"/>
                  <a:pt x="5171880" y="1358332"/>
                  <a:pt x="4913050" y="1339881"/>
                </a:cubicBezTo>
                <a:cubicBezTo>
                  <a:pt x="4635731" y="1339881"/>
                  <a:pt x="4580268" y="1339881"/>
                  <a:pt x="4580268" y="1339881"/>
                </a:cubicBezTo>
                <a:cubicBezTo>
                  <a:pt x="4413877" y="1321430"/>
                  <a:pt x="4413877" y="1321430"/>
                  <a:pt x="4413877" y="1321430"/>
                </a:cubicBezTo>
                <a:cubicBezTo>
                  <a:pt x="4321437" y="1302979"/>
                  <a:pt x="4265974" y="1284528"/>
                  <a:pt x="4247486" y="1247626"/>
                </a:cubicBezTo>
                <a:cubicBezTo>
                  <a:pt x="4210510" y="1210724"/>
                  <a:pt x="4192022" y="1173821"/>
                  <a:pt x="4192022" y="1118468"/>
                </a:cubicBezTo>
                <a:cubicBezTo>
                  <a:pt x="4192022" y="1118468"/>
                  <a:pt x="4192022" y="1081566"/>
                  <a:pt x="4192022" y="1026213"/>
                </a:cubicBezTo>
                <a:cubicBezTo>
                  <a:pt x="4192022" y="970860"/>
                  <a:pt x="4210510" y="915507"/>
                  <a:pt x="4247486" y="860154"/>
                </a:cubicBezTo>
                <a:cubicBezTo>
                  <a:pt x="4265974" y="823252"/>
                  <a:pt x="4321437" y="786350"/>
                  <a:pt x="4395389" y="786350"/>
                </a:cubicBezTo>
                <a:cubicBezTo>
                  <a:pt x="4487828" y="767899"/>
                  <a:pt x="4561780" y="767899"/>
                  <a:pt x="4617243" y="767899"/>
                </a:cubicBezTo>
                <a:cubicBezTo>
                  <a:pt x="4783634" y="749448"/>
                  <a:pt x="4876074" y="730996"/>
                  <a:pt x="4987001" y="730996"/>
                </a:cubicBezTo>
                <a:close/>
                <a:moveTo>
                  <a:pt x="3807960" y="0"/>
                </a:moveTo>
                <a:lnTo>
                  <a:pt x="4404064" y="0"/>
                </a:lnTo>
                <a:lnTo>
                  <a:pt x="4368291" y="41360"/>
                </a:lnTo>
                <a:cubicBezTo>
                  <a:pt x="4352100" y="60329"/>
                  <a:pt x="4338800" y="76226"/>
                  <a:pt x="4329548" y="87787"/>
                </a:cubicBezTo>
                <a:cubicBezTo>
                  <a:pt x="4255530" y="161780"/>
                  <a:pt x="4181513" y="198776"/>
                  <a:pt x="4107495" y="198776"/>
                </a:cubicBezTo>
                <a:cubicBezTo>
                  <a:pt x="4033478" y="217275"/>
                  <a:pt x="3959460" y="180278"/>
                  <a:pt x="3885443" y="106285"/>
                </a:cubicBezTo>
                <a:cubicBezTo>
                  <a:pt x="3857687" y="78538"/>
                  <a:pt x="3834556" y="50790"/>
                  <a:pt x="3818365" y="230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F033FE-A71D-FF2F-6F76-2CC6D377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Nadzieja u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4FA38-3837-586C-6806-706CA07A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00" y="633600"/>
            <a:ext cx="4991962" cy="513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Osoby niepełnosprawne bardzo ciężko pracują, aby w pełni korzystać z życia tak jak ludzie, którzy są w pełni sprawni. Nadzieja pomaga im przejść przez ten ciężki proces.</a:t>
            </a:r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4D53F7F-B92D-6823-F052-4ED3AAA0A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9791" y="6216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0"/>
    </mc:Choice>
    <mc:Fallback xmlns="">
      <p:transition spd="slow" advTm="16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173AA7E-FB13-4C7C-BE86-ECAD9E590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6EC153-DED3-475F-9AE0-D69887DF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756A1B-6950-48DF-9439-2314515C3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4789061" cy="6858000"/>
          </a:xfrm>
          <a:custGeom>
            <a:avLst/>
            <a:gdLst>
              <a:gd name="connsiteX0" fmla="*/ 0 w 4789061"/>
              <a:gd name="connsiteY0" fmla="*/ 0 h 6858000"/>
              <a:gd name="connsiteX1" fmla="*/ 4248416 w 4789061"/>
              <a:gd name="connsiteY1" fmla="*/ 0 h 6858000"/>
              <a:gd name="connsiteX2" fmla="*/ 4442571 w 4789061"/>
              <a:gd name="connsiteY2" fmla="*/ 413260 h 6858000"/>
              <a:gd name="connsiteX3" fmla="*/ 4652176 w 4789061"/>
              <a:gd name="connsiteY3" fmla="*/ 4153439 h 6858000"/>
              <a:gd name="connsiteX4" fmla="*/ 3478386 w 4789061"/>
              <a:gd name="connsiteY4" fmla="*/ 6758958 h 6858000"/>
              <a:gd name="connsiteX5" fmla="*/ 3423920 w 4789061"/>
              <a:gd name="connsiteY5" fmla="*/ 6858000 h 6858000"/>
              <a:gd name="connsiteX6" fmla="*/ 0 w 47890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9061" h="6858000">
                <a:moveTo>
                  <a:pt x="0" y="0"/>
                </a:moveTo>
                <a:lnTo>
                  <a:pt x="4248416" y="0"/>
                </a:lnTo>
                <a:lnTo>
                  <a:pt x="4442571" y="413260"/>
                </a:lnTo>
                <a:cubicBezTo>
                  <a:pt x="5071387" y="1505896"/>
                  <a:pt x="4652176" y="3775219"/>
                  <a:pt x="4652176" y="4153439"/>
                </a:cubicBezTo>
                <a:cubicBezTo>
                  <a:pt x="4652176" y="5624297"/>
                  <a:pt x="3855675" y="6170615"/>
                  <a:pt x="3478386" y="6758958"/>
                </a:cubicBezTo>
                <a:lnTo>
                  <a:pt x="3423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814583-9955-DCB3-9B6E-6D9B6F74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3241599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Nadzieja w muzyce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F85A6BBD-7399-450C-8FA5-F8AE24156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4394617">
            <a:off x="2970833" y="4308884"/>
            <a:ext cx="2069886" cy="1937439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3DCAD344-F917-C6F2-AE17-C217363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00" y="633600"/>
            <a:ext cx="4991962" cy="51353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300" dirty="0"/>
              <a:t>Od zarania dziejów muzyka dawała ludziom nadzieję. Nadzieję na lepsze jutro, na sukces podczas zdobywania pożywienia. Nadzieję na sukces w wojnie.</a:t>
            </a:r>
          </a:p>
          <a:p>
            <a:pPr>
              <a:lnSpc>
                <a:spcPct val="110000"/>
              </a:lnSpc>
            </a:pPr>
            <a:r>
              <a:rPr lang="pl-PL" sz="1300" dirty="0"/>
              <a:t>Podczas działań wojennych muzyka niosła ukojenie i nadzieję walczącym. Pieśni powstańcze towarzyszyły młodym ludziom podczas planowanych działań zbrojnych.  Wychwalające bohaterską postawę, dawały nadzieję na kolejny sukces.</a:t>
            </a:r>
          </a:p>
          <a:p>
            <a:pPr>
              <a:lnSpc>
                <a:spcPct val="110000"/>
              </a:lnSpc>
            </a:pPr>
            <a:r>
              <a:rPr lang="pl-PL" sz="1300" dirty="0"/>
              <a:t>Najbardziej rozpoznawalnym przykładem nadziei w muzyce jest Live Aid. Dał on nadzieję głodującym w Etiopii.</a:t>
            </a:r>
          </a:p>
          <a:p>
            <a:pPr>
              <a:lnSpc>
                <a:spcPct val="110000"/>
              </a:lnSpc>
            </a:pPr>
            <a:r>
              <a:rPr lang="pl-PL" sz="1300" dirty="0"/>
              <a:t>Live Aid to dwa równoległe koncerty rockowe zorganizowane 13 lipca 1985 roku na stadionie </a:t>
            </a:r>
            <a:r>
              <a:rPr lang="pl-PL" sz="1300" dirty="0" err="1"/>
              <a:t>Wembley</a:t>
            </a:r>
            <a:r>
              <a:rPr lang="pl-PL" sz="1300" dirty="0"/>
              <a:t> (72 tys. ludzi) w Londynie i stadionie JFK (90 tys. ludzi) w Filadelfii. Oszacowano, że występy gwiazd transmitowane przez telewizję obejrzało 1,5 miliarda ludzi ze 100 krajów.</a:t>
            </a:r>
          </a:p>
          <a:p>
            <a:pPr>
              <a:lnSpc>
                <a:spcPct val="110000"/>
              </a:lnSpc>
            </a:pPr>
            <a:r>
              <a:rPr lang="pl-PL" sz="1300" dirty="0"/>
              <a:t>Słynny występ zespołu Queen podczas Live Aid został uznany najlepszym rockowym koncertem wszechczasów. Podczas tego występu wokalista Queen </a:t>
            </a:r>
            <a:r>
              <a:rPr lang="pl-PL" sz="1300" dirty="0" err="1"/>
              <a:t>Fredie</a:t>
            </a:r>
            <a:r>
              <a:rPr lang="pl-PL" sz="1300" dirty="0"/>
              <a:t> </a:t>
            </a:r>
            <a:r>
              <a:rPr lang="pl-PL" sz="1300" dirty="0" err="1"/>
              <a:t>Mercury</a:t>
            </a:r>
            <a:r>
              <a:rPr lang="pl-PL" sz="1300" dirty="0"/>
              <a:t> nakłonił 72 tysiące widzów do klaskania w jednym tempie do utworu „Radio Ga </a:t>
            </a:r>
            <a:r>
              <a:rPr lang="pl-PL" sz="1300" dirty="0" err="1"/>
              <a:t>Ga</a:t>
            </a:r>
            <a:r>
              <a:rPr lang="pl-PL" sz="1300" dirty="0"/>
              <a:t>”.</a:t>
            </a:r>
          </a:p>
          <a:p>
            <a:pPr>
              <a:lnSpc>
                <a:spcPct val="110000"/>
              </a:lnSpc>
            </a:pPr>
            <a:endParaRPr lang="pl-PL" sz="1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Pismo odręczne 20"/>
              <p14:cNvContentPartPr/>
              <p14:nvPr/>
            </p14:nvContentPartPr>
            <p14:xfrm>
              <a:off x="12222958" y="3933204"/>
              <a:ext cx="9000" cy="684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7838" y="3918084"/>
                <a:ext cx="39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Pismo odręczne 32"/>
              <p14:cNvContentPartPr/>
              <p14:nvPr/>
            </p14:nvContentPartPr>
            <p14:xfrm>
              <a:off x="2579278" y="6754524"/>
              <a:ext cx="9000" cy="2628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4158" y="6739404"/>
                <a:ext cx="39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Pismo odręczne 35"/>
              <p14:cNvContentPartPr/>
              <p14:nvPr/>
            </p14:nvContentPartPr>
            <p14:xfrm>
              <a:off x="8194918" y="2199804"/>
              <a:ext cx="360" cy="36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9798" y="2184684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Pismo odręczne 44"/>
              <p14:cNvContentPartPr/>
              <p14:nvPr/>
            </p14:nvContentPartPr>
            <p14:xfrm>
              <a:off x="10075555" y="3094892"/>
              <a:ext cx="26640" cy="4680"/>
            </p14:xfrm>
          </p:contentPart>
        </mc:Choice>
        <mc:Fallback xmlns="">
          <p:pic>
            <p:nvPicPr>
              <p:cNvPr id="45" name="Pismo odręczne 4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60435" y="3079772"/>
                <a:ext cx="56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Pismo odręczne 48"/>
              <p14:cNvContentPartPr/>
              <p14:nvPr/>
            </p14:nvContentPartPr>
            <p14:xfrm>
              <a:off x="11121355" y="2734172"/>
              <a:ext cx="18360" cy="1764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06235" y="2719052"/>
                <a:ext cx="48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Pismo odręczne 49"/>
              <p14:cNvContentPartPr/>
              <p14:nvPr/>
            </p14:nvContentPartPr>
            <p14:xfrm>
              <a:off x="11253835" y="2865932"/>
              <a:ext cx="360" cy="360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8715" y="2850812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Pismo odręczne 50"/>
              <p14:cNvContentPartPr/>
              <p14:nvPr/>
            </p14:nvContentPartPr>
            <p14:xfrm>
              <a:off x="11393875" y="2910212"/>
              <a:ext cx="360" cy="1728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78755" y="2895092"/>
                <a:ext cx="30600" cy="47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C9990482-802F-7963-4CD8-7DD8F69CE3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98940" y="6171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93"/>
    </mc:Choice>
    <mc:Fallback xmlns="">
      <p:transition spd="slow" advTm="8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id="{468DC7FA-55C9-47D5-B8A0-022B4C9AA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E905CBC2-EECC-4468-90C4-C0176E9B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8E6402-D278-2263-CE41-7E17E3E3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l-PL" sz="3200" dirty="0">
                <a:latin typeface="+mn-lt"/>
              </a:rPr>
              <a:t>Nadzieja w edukacji</a:t>
            </a:r>
          </a:p>
        </p:txBody>
      </p:sp>
      <p:sp useBgFill="1">
        <p:nvSpPr>
          <p:cNvPr id="51" name="Freeform: Shape 46">
            <a:extLst>
              <a:ext uri="{FF2B5EF4-FFF2-40B4-BE49-F238E27FC236}">
                <a16:creationId xmlns:a16="http://schemas.microsoft.com/office/drawing/2014/main" id="{97D0825D-5142-4F4A-A141-3CCD5E99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-533334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9" name="Graphic 18" descr="Szkoła">
            <a:extLst>
              <a:ext uri="{FF2B5EF4-FFF2-40B4-BE49-F238E27FC236}">
                <a16:creationId xmlns:a16="http://schemas.microsoft.com/office/drawing/2014/main" id="{AE26AC6D-AE85-D149-5118-8490A6C74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" y="1282669"/>
            <a:ext cx="4284000" cy="4284000"/>
          </a:xfrm>
          <a:custGeom>
            <a:avLst/>
            <a:gdLst/>
            <a:ahLst/>
            <a:cxnLst/>
            <a:rect l="l" t="t" r="r" b="b"/>
            <a:pathLst>
              <a:path w="4284000" h="5409338">
                <a:moveTo>
                  <a:pt x="0" y="0"/>
                </a:moveTo>
                <a:lnTo>
                  <a:pt x="4284000" y="0"/>
                </a:lnTo>
                <a:lnTo>
                  <a:pt x="42840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38" name="Symbol zastępczy zawartości 2">
            <a:extLst>
              <a:ext uri="{FF2B5EF4-FFF2-40B4-BE49-F238E27FC236}">
                <a16:creationId xmlns:a16="http://schemas.microsoft.com/office/drawing/2014/main" id="{21BE7CF8-66F3-D723-385A-B7708BF2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l-PL" sz="1700" dirty="0"/>
              <a:t>Uczniowie mają nadzieję na zdobycie dobrej oceny, sukces na sprawdzianie czy w teście. („nadzieja w edukacji”). Nie zawsze nam to się udaje, ale zawsze „mamy nadzieję”. 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Nauka niesie za sobą nadzieje podczas osiągnięcia sukcesu, studiowania czy zdobywania wiedzy. 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Często jednak na drodze staje nasze zmęczenie, zniechęcenie, niepowodzenia. 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Mimo to warto wierzyć, że coś nam się uda. Mieć w sobie tę nadzieję…</a:t>
            </a:r>
            <a:r>
              <a:rPr lang="en-US" sz="1700" dirty="0"/>
              <a:t>.</a:t>
            </a:r>
            <a:endParaRPr lang="pl-PL" sz="1700" dirty="0"/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23A05A1-C0B7-EAEE-0711-73CFAA24F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1961" y="6202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5"/>
    </mc:Choice>
    <mc:Fallback xmlns="">
      <p:transition spd="slow" advTm="3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E9D6223-8D87-4038-BE74-D5224B02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46FBF49-EC0D-4E09-A77B-DB4E8257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3AA13D0-BF0A-4B8F-9FD6-CAE2DCD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9705717" cy="6858000"/>
          </a:xfrm>
          <a:custGeom>
            <a:avLst/>
            <a:gdLst>
              <a:gd name="connsiteX0" fmla="*/ 0 w 9705717"/>
              <a:gd name="connsiteY0" fmla="*/ 0 h 6858000"/>
              <a:gd name="connsiteX1" fmla="*/ 8892014 w 9705717"/>
              <a:gd name="connsiteY1" fmla="*/ 0 h 6858000"/>
              <a:gd name="connsiteX2" fmla="*/ 8948109 w 9705717"/>
              <a:gd name="connsiteY2" fmla="*/ 119185 h 6858000"/>
              <a:gd name="connsiteX3" fmla="*/ 9361712 w 9705717"/>
              <a:gd name="connsiteY3" fmla="*/ 1009060 h 6858000"/>
              <a:gd name="connsiteX4" fmla="*/ 9569814 w 9705717"/>
              <a:gd name="connsiteY4" fmla="*/ 4722415 h 6858000"/>
              <a:gd name="connsiteX5" fmla="*/ 8937785 w 9705717"/>
              <a:gd name="connsiteY5" fmla="*/ 6619105 h 6858000"/>
              <a:gd name="connsiteX6" fmla="*/ 8749280 w 9705717"/>
              <a:gd name="connsiteY6" fmla="*/ 6858000 h 6858000"/>
              <a:gd name="connsiteX7" fmla="*/ 0 w 97057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717" h="6858000">
                <a:moveTo>
                  <a:pt x="0" y="0"/>
                </a:moveTo>
                <a:lnTo>
                  <a:pt x="8892014" y="0"/>
                </a:lnTo>
                <a:lnTo>
                  <a:pt x="8948109" y="119185"/>
                </a:lnTo>
                <a:cubicBezTo>
                  <a:pt x="9080774" y="406683"/>
                  <a:pt x="9216041" y="706568"/>
                  <a:pt x="9361712" y="1009060"/>
                </a:cubicBezTo>
                <a:cubicBezTo>
                  <a:pt x="9986018" y="2093861"/>
                  <a:pt x="9569814" y="4346908"/>
                  <a:pt x="9569814" y="4722415"/>
                </a:cubicBezTo>
                <a:cubicBezTo>
                  <a:pt x="9569814" y="5635108"/>
                  <a:pt x="9260912" y="6189243"/>
                  <a:pt x="8937785" y="6619105"/>
                </a:cubicBezTo>
                <a:lnTo>
                  <a:pt x="8749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FCC8C7-8D86-F7DE-40CA-AF9691C5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11974" cy="1477328"/>
          </a:xfrm>
        </p:spPr>
        <p:txBody>
          <a:bodyPr wrap="square" anchor="ctr">
            <a:normAutofit/>
          </a:bodyPr>
          <a:lstStyle/>
          <a:p>
            <a:r>
              <a:rPr lang="pl-PL" sz="3200" dirty="0">
                <a:latin typeface="+mn-lt"/>
              </a:rPr>
              <a:t>Nadzieja w sporcie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E0D0A6-F0B2-9655-DB85-C7D179DF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6911975" cy="321627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800" b="0" i="0" dirty="0">
                <a:solidFill>
                  <a:schemeClr val="tx1"/>
                </a:solidFill>
                <a:effectLst/>
              </a:rPr>
              <a:t>Nadzieja w sporcie to przekonanie, że drużyna, zawodnik lub </a:t>
            </a:r>
            <a:r>
              <a:rPr lang="pl-PL" sz="1800" b="0" i="0" dirty="0" err="1">
                <a:solidFill>
                  <a:schemeClr val="tx1"/>
                </a:solidFill>
                <a:effectLst/>
              </a:rPr>
              <a:t>pojedyńczy</a:t>
            </a:r>
            <a:r>
              <a:rPr lang="pl-PL" sz="1800" b="0" i="0" dirty="0">
                <a:solidFill>
                  <a:schemeClr val="tx1"/>
                </a:solidFill>
                <a:effectLst/>
              </a:rPr>
              <a:t> sportowiec mogą osiągnąć sukces dzięki ciężkiej pracy, determinacji i talentowi. To pragnienie robienia lepiej i nigdy się nie poddawania w obliczu trudności. To przekonanie, że niezależnie od szans, wszystko jest możliwe, jeśli po prostu będziemy kontynuować naszą drogę. Nadzieja w sporcie jest niezbędnym elementem osiągania sukcesu i utrzymywania motywacji drużyny lub indywidualnego sportowca. Dzięki nadziei drużyna lub sportowiec może znaleźć siłę, aby wyjść poza granice i osiągnąć swoje cele. Nadzieja może być potężnym czynnikiem w osiąganiu wielkości.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5BE2CF8-7196-4BC3-B312-B0EE486D9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8226571" y="2916066"/>
            <a:ext cx="3518890" cy="3293724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6210238" y="4899084"/>
              <a:ext cx="52560" cy="6120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5118" y="4883964"/>
                <a:ext cx="82800" cy="91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B26218F-553A-69D6-1F6D-C4D3BC817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1065" y="618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79"/>
    </mc:Choice>
    <mc:Fallback xmlns="">
      <p:transition spd="slow" advTm="47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739131-57FD-BF91-842F-C0A2B30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l-PL" sz="3200" dirty="0">
                <a:latin typeface="+mn-lt"/>
              </a:rPr>
              <a:t>Nadzieja tu i teraz</a:t>
            </a:r>
          </a:p>
        </p:txBody>
      </p:sp>
      <p:pic>
        <p:nvPicPr>
          <p:cNvPr id="5" name="Picture 4" descr="Łąka z górą w tle o zachodzie słońca">
            <a:extLst>
              <a:ext uri="{FF2B5EF4-FFF2-40B4-BE49-F238E27FC236}">
                <a16:creationId xmlns:a16="http://schemas.microsoft.com/office/drawing/2014/main" id="{89B96959-5D5C-438D-2EF4-64AA2E774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D4B82-F04F-D603-C1F2-48A8F7D6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 dirty="0"/>
              <a:t>Nadzieja jest istotną wartością w naszym, życiu. 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Pomaga iść naprzód i zachować optymizm, nawet w niepewnych czasach. </a:t>
            </a:r>
          </a:p>
          <a:p>
            <a:pPr>
              <a:lnSpc>
                <a:spcPct val="110000"/>
              </a:lnSpc>
            </a:pPr>
            <a:r>
              <a:rPr lang="pl-PL" sz="1700" dirty="0"/>
              <a:t>Można ją „karmić” małymi radościami, na przykład gdy ukochana osoba wysyła SMS-a, osiągamy mały cel lub gdy dzielimy z innymi wyjątkowy moment.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9D1B06-61CD-2E87-5943-67BEE43D5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1961" y="6166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4"/>
    </mc:Choice>
    <mc:Fallback xmlns="">
      <p:transition spd="slow" advTm="2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775</Words>
  <Application>Microsoft Macintosh PowerPoint</Application>
  <PresentationFormat>Widescreen</PresentationFormat>
  <Paragraphs>40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 Pro</vt:lpstr>
      <vt:lpstr>Sagona Book</vt:lpstr>
      <vt:lpstr>The Hand Extrablack</vt:lpstr>
      <vt:lpstr>BlobVTI</vt:lpstr>
      <vt:lpstr>Festiwal nadziei </vt:lpstr>
      <vt:lpstr>Nadzieja jest zawsze</vt:lpstr>
      <vt:lpstr>Nadzieja w mediach społecznościowych</vt:lpstr>
      <vt:lpstr>Nadzieja w dzieciach</vt:lpstr>
      <vt:lpstr>Nadzieja u osób niepełnosprawnych</vt:lpstr>
      <vt:lpstr>Nadzieja w muzyce</vt:lpstr>
      <vt:lpstr>Nadzieja w edukacji</vt:lpstr>
      <vt:lpstr>Nadzieja w sporcie </vt:lpstr>
      <vt:lpstr>Nadzieja tu i teraz</vt:lpstr>
      <vt:lpstr>Co to jest nadzieja?</vt:lpstr>
      <vt:lpstr>Bibliografia 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of hope</dc:title>
  <dc:creator>R S</dc:creator>
  <cp:lastModifiedBy>Paweł Kozak</cp:lastModifiedBy>
  <cp:revision>15</cp:revision>
  <dcterms:created xsi:type="dcterms:W3CDTF">2023-01-22T16:31:36Z</dcterms:created>
  <dcterms:modified xsi:type="dcterms:W3CDTF">2023-06-15T14:18:15Z</dcterms:modified>
</cp:coreProperties>
</file>